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60" r:id="rId1"/>
  </p:sldMasterIdLst>
  <p:notesMasterIdLst>
    <p:notesMasterId r:id="rId29"/>
  </p:notesMasterIdLst>
  <p:sldIdLst>
    <p:sldId id="256" r:id="rId2"/>
    <p:sldId id="257" r:id="rId3"/>
    <p:sldId id="275" r:id="rId4"/>
    <p:sldId id="258" r:id="rId5"/>
    <p:sldId id="279" r:id="rId6"/>
    <p:sldId id="280" r:id="rId7"/>
    <p:sldId id="281" r:id="rId8"/>
    <p:sldId id="282" r:id="rId9"/>
    <p:sldId id="283" r:id="rId10"/>
    <p:sldId id="286" r:id="rId11"/>
    <p:sldId id="284" r:id="rId12"/>
    <p:sldId id="259" r:id="rId13"/>
    <p:sldId id="260" r:id="rId14"/>
    <p:sldId id="261" r:id="rId15"/>
    <p:sldId id="285" r:id="rId16"/>
    <p:sldId id="271" r:id="rId17"/>
    <p:sldId id="262" r:id="rId18"/>
    <p:sldId id="273" r:id="rId19"/>
    <p:sldId id="287" r:id="rId20"/>
    <p:sldId id="263" r:id="rId21"/>
    <p:sldId id="265" r:id="rId22"/>
    <p:sldId id="274" r:id="rId23"/>
    <p:sldId id="266" r:id="rId24"/>
    <p:sldId id="278" r:id="rId25"/>
    <p:sldId id="277" r:id="rId26"/>
    <p:sldId id="268" r:id="rId27"/>
    <p:sldId id="270" r:id="rId2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5" autoAdjust="0"/>
    <p:restoredTop sz="94632" autoAdjust="0"/>
  </p:normalViewPr>
  <p:slideViewPr>
    <p:cSldViewPr>
      <p:cViewPr>
        <p:scale>
          <a:sx n="59" d="100"/>
          <a:sy n="59" d="100"/>
        </p:scale>
        <p:origin x="-1680" y="-3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364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87CA1B-5971-44FE-8C70-7B3166E4E47A}" type="datetimeFigureOut">
              <a:rPr lang="ru-RU" smtClean="0"/>
              <a:t>30.11.2017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DAB9B0-3998-43E6-8366-9DBDD99484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93922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DAB9B0-3998-43E6-8366-9DBDD9948484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0865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DAB9B0-3998-43E6-8366-9DBDD9948484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69433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30.11.2017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30.11.2017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30.11.2017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30.11.2017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30.11.2017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30.11.2017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30.11.2017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61" r:id="rId1"/>
    <p:sldLayoutId id="2147483962" r:id="rId2"/>
    <p:sldLayoutId id="2147483963" r:id="rId3"/>
    <p:sldLayoutId id="2147483964" r:id="rId4"/>
    <p:sldLayoutId id="2147483965" r:id="rId5"/>
    <p:sldLayoutId id="2147483966" r:id="rId6"/>
    <p:sldLayoutId id="2147483967" r:id="rId7"/>
    <p:sldLayoutId id="2147483968" r:id="rId8"/>
    <p:sldLayoutId id="2147483969" r:id="rId9"/>
    <p:sldLayoutId id="2147483970" r:id="rId10"/>
    <p:sldLayoutId id="214748397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7" Type="http://schemas.openxmlformats.org/officeDocument/2006/relationships/image" Target="../media/image79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jpeg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4.jpeg"/><Relationship Id="rId5" Type="http://schemas.openxmlformats.org/officeDocument/2006/relationships/image" Target="../media/image93.jpeg"/><Relationship Id="rId4" Type="http://schemas.openxmlformats.org/officeDocument/2006/relationships/image" Target="../media/image9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7" Type="http://schemas.openxmlformats.org/officeDocument/2006/relationships/image" Target="../media/image100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9.jpeg"/><Relationship Id="rId5" Type="http://schemas.openxmlformats.org/officeDocument/2006/relationships/image" Target="../media/image98.jpeg"/><Relationship Id="rId4" Type="http://schemas.openxmlformats.org/officeDocument/2006/relationships/image" Target="../media/image97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339752" y="5301208"/>
            <a:ext cx="4536504" cy="648072"/>
          </a:xfrm>
        </p:spPr>
        <p:txBody>
          <a:bodyPr/>
          <a:lstStyle/>
          <a:p>
            <a:pPr algn="ctr"/>
            <a:r>
              <a:rPr lang="ru-RU" dirty="0" smtClean="0"/>
              <a:t>2014 год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95536" y="1916832"/>
            <a:ext cx="8496944" cy="2088232"/>
          </a:xfrm>
        </p:spPr>
        <p:txBody>
          <a:bodyPr>
            <a:normAutofit fontScale="90000"/>
          </a:bodyPr>
          <a:lstStyle/>
          <a:p>
            <a:pPr marL="182880" indent="0" algn="ctr">
              <a:buNone/>
            </a:pPr>
            <a:r>
              <a:rPr lang="ru-RU" dirty="0" smtClean="0"/>
              <a:t>Развитие игровой деятельности дошкольников в рамках требований ФГОС ДО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95536" y="260648"/>
            <a:ext cx="849694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dirty="0">
                <a:solidFill>
                  <a:srgbClr val="F14124">
                    <a:lumMod val="75000"/>
                  </a:srgbClr>
                </a:solidFill>
                <a:latin typeface="Constantia" panose="02030602050306030303" pitchFamily="18" charset="0"/>
              </a:rPr>
              <a:t>Автономное учреждение «Дошкольное образовательное учреждение детский сад общеразвивающего вида с приоритетным осуществлением физического развития детей № 15 «Росинка» муниципального образования Ханты-Мансийского автономного округа – Югра городской округ город Радужный</a:t>
            </a:r>
          </a:p>
        </p:txBody>
      </p:sp>
    </p:spTree>
    <p:extLst>
      <p:ext uri="{BB962C8B-B14F-4D97-AF65-F5344CB8AC3E}">
        <p14:creationId xmlns:p14="http://schemas.microsoft.com/office/powerpoint/2010/main" val="1031298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087" y="908720"/>
            <a:ext cx="3600400" cy="2700300"/>
          </a:xfrm>
          <a:prstGeom prst="rect">
            <a:avLst/>
          </a:prstGeom>
          <a:ln w="38100">
            <a:solidFill>
              <a:schemeClr val="accent5">
                <a:lumMod val="60000"/>
                <a:lumOff val="40000"/>
              </a:schemeClr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6444" y="932584"/>
            <a:ext cx="3568581" cy="2676436"/>
          </a:xfrm>
          <a:prstGeom prst="rect">
            <a:avLst/>
          </a:prstGeom>
          <a:ln w="38100">
            <a:solidFill>
              <a:schemeClr val="accent5">
                <a:lumMod val="60000"/>
                <a:lumOff val="40000"/>
              </a:schemeClr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3287" y="3887228"/>
            <a:ext cx="4281210" cy="2854140"/>
          </a:xfrm>
          <a:prstGeom prst="rect">
            <a:avLst/>
          </a:prstGeom>
          <a:ln w="38100">
            <a:solidFill>
              <a:schemeClr val="accent5">
                <a:lumMod val="60000"/>
                <a:lumOff val="40000"/>
              </a:schemeClr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1787933" y="101823"/>
            <a:ext cx="56166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  <a:latin typeface="Constantia" panose="02030602050306030303" pitchFamily="18" charset="0"/>
              </a:rPr>
              <a:t>Игры с куклами и машинами</a:t>
            </a:r>
            <a:endParaRPr lang="ru-RU" sz="2400" b="1" dirty="0">
              <a:solidFill>
                <a:schemeClr val="accent3">
                  <a:lumMod val="50000"/>
                </a:schemeClr>
              </a:solidFill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4698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332037"/>
            <a:ext cx="3582652" cy="3055582"/>
          </a:xfrm>
          <a:prstGeom prst="rect">
            <a:avLst/>
          </a:prstGeom>
          <a:ln w="38100">
            <a:solidFill>
              <a:schemeClr val="accent5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654" y="3599160"/>
            <a:ext cx="4176463" cy="3132347"/>
          </a:xfrm>
          <a:prstGeom prst="rect">
            <a:avLst/>
          </a:prstGeom>
          <a:ln w="38100">
            <a:solidFill>
              <a:schemeClr val="accent5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894723"/>
            <a:ext cx="3739344" cy="4985792"/>
          </a:xfrm>
          <a:prstGeom prst="rect">
            <a:avLst/>
          </a:prstGeom>
          <a:ln w="38100">
            <a:solidFill>
              <a:schemeClr val="accent5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4355976" y="350323"/>
            <a:ext cx="40993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accent3">
                    <a:lumMod val="50000"/>
                  </a:schemeClr>
                </a:solidFill>
                <a:latin typeface="Constantia" panose="02030602050306030303" pitchFamily="18" charset="0"/>
              </a:rPr>
              <a:t>Играем</a:t>
            </a:r>
            <a:r>
              <a:rPr lang="ru-RU" sz="2400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2400" b="1" dirty="0">
                <a:solidFill>
                  <a:schemeClr val="accent3">
                    <a:lumMod val="50000"/>
                  </a:schemeClr>
                </a:solidFill>
                <a:latin typeface="Constantia" panose="02030602050306030303" pitchFamily="18" charset="0"/>
              </a:rPr>
              <a:t>с</a:t>
            </a:r>
            <a:r>
              <a:rPr lang="ru-RU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2400" b="1" dirty="0">
                <a:solidFill>
                  <a:schemeClr val="accent3">
                    <a:lumMod val="50000"/>
                  </a:schemeClr>
                </a:solidFill>
                <a:latin typeface="Constantia" panose="02030602050306030303" pitchFamily="18" charset="0"/>
              </a:rPr>
              <a:t>карточками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932040" y="6093296"/>
            <a:ext cx="38884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400" b="1" dirty="0">
                <a:solidFill>
                  <a:schemeClr val="accent6">
                    <a:lumMod val="75000"/>
                  </a:schemeClr>
                </a:solidFill>
                <a:latin typeface="Constantia" panose="02030602050306030303" pitchFamily="18" charset="0"/>
              </a:rPr>
              <a:t>Рассказываем по схемам</a:t>
            </a:r>
          </a:p>
        </p:txBody>
      </p:sp>
    </p:spTree>
    <p:extLst>
      <p:ext uri="{BB962C8B-B14F-4D97-AF65-F5344CB8AC3E}">
        <p14:creationId xmlns:p14="http://schemas.microsoft.com/office/powerpoint/2010/main" val="625366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607" y="703131"/>
            <a:ext cx="3240360" cy="2430270"/>
          </a:xfrm>
          <a:prstGeom prst="rect">
            <a:avLst/>
          </a:prstGeom>
          <a:ln w="38100">
            <a:solidFill>
              <a:schemeClr val="accent5">
                <a:lumMod val="60000"/>
                <a:lumOff val="40000"/>
              </a:schemeClr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8376" y="764704"/>
            <a:ext cx="3100699" cy="2325524"/>
          </a:xfrm>
          <a:prstGeom prst="rect">
            <a:avLst/>
          </a:prstGeom>
          <a:ln w="38100">
            <a:solidFill>
              <a:schemeClr val="accent5">
                <a:lumMod val="60000"/>
                <a:lumOff val="40000"/>
              </a:schemeClr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1907704" y="188640"/>
            <a:ext cx="57606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Constantia" panose="02030602050306030303" pitchFamily="18" charset="0"/>
              </a:rPr>
              <a:t>Рассказываем сказки по картинкам</a:t>
            </a:r>
            <a:endParaRPr lang="ru-RU" sz="2400" b="1" dirty="0">
              <a:solidFill>
                <a:schemeClr val="accent1">
                  <a:lumMod val="50000"/>
                </a:schemeClr>
              </a:solidFill>
              <a:latin typeface="Constantia" panose="02030602050306030303" pitchFamily="18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165" y="3645024"/>
            <a:ext cx="3713163" cy="2719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8656" y="3629943"/>
            <a:ext cx="3640137" cy="2749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059832" y="3168278"/>
            <a:ext cx="33843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  <a:latin typeface="Constantia" panose="02030602050306030303" pitchFamily="18" charset="0"/>
              </a:rPr>
              <a:t>Театрализация </a:t>
            </a:r>
            <a:endParaRPr lang="ru-RU" sz="2400" b="1" dirty="0">
              <a:solidFill>
                <a:schemeClr val="accent5">
                  <a:lumMod val="75000"/>
                </a:schemeClr>
              </a:solidFill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516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372" y="692696"/>
            <a:ext cx="3798512" cy="2848884"/>
          </a:xfrm>
          <a:prstGeom prst="rect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6427" y="692697"/>
            <a:ext cx="3798510" cy="2848883"/>
          </a:xfrm>
          <a:prstGeom prst="rect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330" y="3717032"/>
            <a:ext cx="3707494" cy="2780620"/>
          </a:xfrm>
          <a:prstGeom prst="rect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8804" y="3717032"/>
            <a:ext cx="3707492" cy="2780620"/>
          </a:xfrm>
          <a:prstGeom prst="rect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2582924" y="65874"/>
            <a:ext cx="3960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  <a:latin typeface="Constantia" panose="02030602050306030303" pitchFamily="18" charset="0"/>
              </a:rPr>
              <a:t>Рассказываем сказки</a:t>
            </a:r>
            <a:endParaRPr lang="ru-RU" sz="2400" b="1" dirty="0">
              <a:solidFill>
                <a:schemeClr val="accent5">
                  <a:lumMod val="75000"/>
                </a:schemeClr>
              </a:solidFill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7132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764704"/>
            <a:ext cx="4277150" cy="2851433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5479" y="631623"/>
            <a:ext cx="2670782" cy="3561043"/>
          </a:xfrm>
          <a:prstGeom prst="rect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690" y="3915628"/>
            <a:ext cx="3418887" cy="2737633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4700" y="4349005"/>
            <a:ext cx="3072341" cy="2304256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sp>
        <p:nvSpPr>
          <p:cNvPr id="13" name="TextBox 12"/>
          <p:cNvSpPr txBox="1"/>
          <p:nvPr/>
        </p:nvSpPr>
        <p:spPr>
          <a:xfrm>
            <a:off x="899592" y="169958"/>
            <a:ext cx="74168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  <a:latin typeface="Constantia" panose="02030602050306030303" pitchFamily="18" charset="0"/>
              </a:rPr>
              <a:t>Ряженье.  Мы играем и поём</a:t>
            </a:r>
            <a:endParaRPr lang="ru-RU" sz="2400" b="1" dirty="0">
              <a:solidFill>
                <a:schemeClr val="accent6">
                  <a:lumMod val="75000"/>
                </a:schemeClr>
              </a:solidFill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0424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631" y="875827"/>
            <a:ext cx="3568514" cy="2812364"/>
          </a:xfrm>
          <a:prstGeom prst="rect">
            <a:avLst/>
          </a:prstGeom>
          <a:ln w="38100">
            <a:solidFill>
              <a:schemeClr val="accent5">
                <a:lumMod val="60000"/>
                <a:lumOff val="40000"/>
              </a:schemeClr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839" y="3933056"/>
            <a:ext cx="3056098" cy="2292074"/>
          </a:xfrm>
          <a:prstGeom prst="rect">
            <a:avLst/>
          </a:prstGeom>
          <a:ln w="38100">
            <a:solidFill>
              <a:schemeClr val="accent5">
                <a:lumMod val="60000"/>
                <a:lumOff val="40000"/>
              </a:schemeClr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875827"/>
            <a:ext cx="3024336" cy="2268252"/>
          </a:xfrm>
          <a:prstGeom prst="rect">
            <a:avLst/>
          </a:prstGeom>
          <a:ln w="38100">
            <a:solidFill>
              <a:schemeClr val="accent5">
                <a:lumMod val="60000"/>
                <a:lumOff val="40000"/>
              </a:schemeClr>
            </a:solidFill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2967" y="3501008"/>
            <a:ext cx="4218546" cy="2812364"/>
          </a:xfrm>
          <a:prstGeom prst="rect">
            <a:avLst/>
          </a:prstGeom>
          <a:ln w="38100">
            <a:solidFill>
              <a:schemeClr val="accent5">
                <a:lumMod val="60000"/>
                <a:lumOff val="40000"/>
              </a:schemeClr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3275856" y="260647"/>
            <a:ext cx="29523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6"/>
                </a:solidFill>
                <a:latin typeface="Constantia" panose="02030602050306030303" pitchFamily="18" charset="0"/>
              </a:rPr>
              <a:t>Развлечения </a:t>
            </a:r>
            <a:endParaRPr lang="ru-RU" sz="2400" b="1" dirty="0">
              <a:solidFill>
                <a:schemeClr val="accent6"/>
              </a:solidFill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88630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47" y="764704"/>
            <a:ext cx="3648405" cy="2736304"/>
          </a:xfrm>
          <a:prstGeom prst="rect">
            <a:avLst/>
          </a:prstGeom>
          <a:ln w="38100">
            <a:solidFill>
              <a:schemeClr val="accent2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4036" y="764705"/>
            <a:ext cx="3648404" cy="2736304"/>
          </a:xfrm>
          <a:prstGeom prst="rect">
            <a:avLst/>
          </a:prstGeom>
          <a:ln w="38100">
            <a:solidFill>
              <a:schemeClr val="accent2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47" y="3879260"/>
            <a:ext cx="3648406" cy="2736305"/>
          </a:xfrm>
          <a:prstGeom prst="rect">
            <a:avLst/>
          </a:prstGeom>
          <a:ln w="38100">
            <a:solidFill>
              <a:schemeClr val="accent2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2987824" y="129679"/>
            <a:ext cx="33843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00B050"/>
                </a:solidFill>
                <a:latin typeface="Constantia" panose="02030602050306030303" pitchFamily="18" charset="0"/>
              </a:rPr>
              <a:t>Игры - тренажёры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4037" y="3863056"/>
            <a:ext cx="3648404" cy="2736303"/>
          </a:xfrm>
          <a:prstGeom prst="rect">
            <a:avLst/>
          </a:prstGeom>
          <a:ln w="38100">
            <a:solidFill>
              <a:srgbClr val="00B0F0"/>
            </a:solidFill>
          </a:ln>
        </p:spPr>
      </p:pic>
    </p:spTree>
    <p:extLst>
      <p:ext uri="{BB962C8B-B14F-4D97-AF65-F5344CB8AC3E}">
        <p14:creationId xmlns:p14="http://schemas.microsoft.com/office/powerpoint/2010/main" val="2639648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452715"/>
            <a:ext cx="3726160" cy="2794620"/>
          </a:xfrm>
          <a:prstGeom prst="rect">
            <a:avLst/>
          </a:prstGeom>
          <a:ln w="38100">
            <a:solidFill>
              <a:schemeClr val="accent5"/>
            </a:solidFill>
          </a:ln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76672"/>
            <a:ext cx="3717082" cy="2787812"/>
          </a:xfrm>
          <a:prstGeom prst="rect">
            <a:avLst/>
          </a:prstGeom>
          <a:ln w="38100">
            <a:solidFill>
              <a:schemeClr val="accent5"/>
            </a:solidFill>
          </a:ln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789040"/>
            <a:ext cx="3744416" cy="2808312"/>
          </a:xfrm>
          <a:prstGeom prst="rect">
            <a:avLst/>
          </a:prstGeom>
          <a:ln w="38100">
            <a:solidFill>
              <a:schemeClr val="accent5"/>
            </a:solidFill>
          </a:ln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0586" y="3763180"/>
            <a:ext cx="3945052" cy="2808312"/>
          </a:xfrm>
          <a:prstGeom prst="rect">
            <a:avLst/>
          </a:prstGeom>
          <a:solidFill>
            <a:schemeClr val="accent5"/>
          </a:solidFill>
          <a:ln w="38100">
            <a:solidFill>
              <a:schemeClr val="accent5"/>
            </a:solidFill>
          </a:ln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7771" y="2132857"/>
            <a:ext cx="3360374" cy="2520280"/>
          </a:xfrm>
          <a:prstGeom prst="ellipse">
            <a:avLst/>
          </a:prstGeom>
          <a:solidFill>
            <a:schemeClr val="accent3">
              <a:lumMod val="75000"/>
            </a:schemeClr>
          </a:solidFill>
          <a:ln w="38100">
            <a:solidFill>
              <a:schemeClr val="accent5"/>
            </a:solidFill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05318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3699030"/>
            <a:ext cx="2712301" cy="2034226"/>
          </a:xfrm>
          <a:prstGeom prst="rect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781453"/>
            <a:ext cx="3528392" cy="2646295"/>
          </a:xfrm>
          <a:prstGeom prst="rect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781455"/>
            <a:ext cx="3528392" cy="2646293"/>
          </a:xfrm>
          <a:prstGeom prst="rect">
            <a:avLst/>
          </a:prstGeom>
          <a:solidFill>
            <a:schemeClr val="accent3">
              <a:lumMod val="75000"/>
            </a:schemeClr>
          </a:solidFill>
          <a:ln w="38100">
            <a:solidFill>
              <a:schemeClr val="accent3">
                <a:lumMod val="75000"/>
              </a:schemeClr>
            </a:solidFill>
          </a:ln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8151" y="3699030"/>
            <a:ext cx="2712301" cy="2034226"/>
          </a:xfrm>
          <a:prstGeom prst="rect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4161" y="3861048"/>
            <a:ext cx="3109363" cy="2332022"/>
          </a:xfrm>
          <a:prstGeom prst="rect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843998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DCIM\100OLYMP\PA20008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76673"/>
            <a:ext cx="2160240" cy="2880320"/>
          </a:xfrm>
          <a:prstGeom prst="rect">
            <a:avLst/>
          </a:prstGeom>
          <a:noFill/>
          <a:ln w="38100">
            <a:solidFill>
              <a:schemeClr val="accent5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F:\DCIM\100OLYMP\PA20009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570" y="3717032"/>
            <a:ext cx="2160240" cy="2880320"/>
          </a:xfrm>
          <a:prstGeom prst="rect">
            <a:avLst/>
          </a:prstGeom>
          <a:noFill/>
          <a:ln w="38100">
            <a:solidFill>
              <a:schemeClr val="accent5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:\DCIM\100OLYMP\PA20008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1946" y="620688"/>
            <a:ext cx="3672407" cy="2754305"/>
          </a:xfrm>
          <a:prstGeom prst="rect">
            <a:avLst/>
          </a:prstGeom>
          <a:noFill/>
          <a:ln w="38100">
            <a:solidFill>
              <a:schemeClr val="accent5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F:\DCIM\100OLYMP\PA20009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1946" y="3717032"/>
            <a:ext cx="3648405" cy="2736304"/>
          </a:xfrm>
          <a:prstGeom prst="rect">
            <a:avLst/>
          </a:prstGeom>
          <a:noFill/>
          <a:ln w="38100">
            <a:solidFill>
              <a:schemeClr val="accent5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75990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35696" y="260648"/>
            <a:ext cx="61926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игровой деятельности </a:t>
            </a:r>
            <a:endParaRPr lang="ru-RU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27584" y="1052736"/>
            <a:ext cx="784887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цели и задачи:</a:t>
            </a:r>
          </a:p>
          <a:p>
            <a:pPr algn="just"/>
            <a:endParaRPr lang="ru-RU" sz="16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AutoNum type="arabicPeriod"/>
            </a:pPr>
            <a:r>
              <a:rPr lang="ru-RU" sz="16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условий для развития игровой деятельности детей</a:t>
            </a:r>
          </a:p>
          <a:p>
            <a:pPr marL="342900" indent="-342900" algn="just">
              <a:buAutoNum type="arabicPeriod"/>
            </a:pPr>
            <a:endParaRPr lang="ru-RU" sz="16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AutoNum type="arabicPeriod"/>
            </a:pPr>
            <a:r>
              <a:rPr lang="ru-RU" sz="16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игровых умений</a:t>
            </a:r>
          </a:p>
          <a:p>
            <a:pPr marL="342900" indent="-342900" algn="just">
              <a:buAutoNum type="arabicPeriod"/>
            </a:pPr>
            <a:endParaRPr lang="ru-RU" sz="16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AutoNum type="arabicPeriod"/>
            </a:pPr>
            <a:r>
              <a:rPr lang="ru-RU" sz="16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у детей интереса к различным видам игр</a:t>
            </a:r>
          </a:p>
          <a:p>
            <a:pPr marL="342900" indent="-342900" algn="just">
              <a:buAutoNum type="arabicPeriod"/>
            </a:pPr>
            <a:endParaRPr lang="ru-RU" sz="16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AutoNum type="arabicPeriod"/>
            </a:pPr>
            <a:r>
              <a:rPr lang="ru-RU" sz="16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Всестороннее воспитание и гармоничное развитие детей в игре (эмоционально-нравственное, умственное, физическое, художественно-эстетическое и социально-коммуникативное)</a:t>
            </a:r>
          </a:p>
          <a:p>
            <a:pPr marL="342900" indent="-342900" algn="just">
              <a:buAutoNum type="arabicPeriod"/>
            </a:pPr>
            <a:endParaRPr lang="ru-RU" sz="16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AutoNum type="arabicPeriod"/>
            </a:pPr>
            <a:r>
              <a:rPr lang="ru-RU" sz="16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самостоятельности, инициативы, творчества, навыков </a:t>
            </a:r>
            <a:r>
              <a:rPr lang="ru-RU" sz="16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саморегуляции</a:t>
            </a:r>
            <a:endParaRPr lang="ru-RU" sz="1600" b="1" dirty="0" smtClean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AutoNum type="arabicPeriod"/>
            </a:pPr>
            <a:endParaRPr lang="ru-RU" sz="16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AutoNum type="arabicPeriod"/>
            </a:pPr>
            <a:r>
              <a:rPr lang="ru-RU" sz="16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доброжелательного отношения к сверстникам, умения взаимодействовать, договариваться, самостоятельно разрешать конфликтные ситуации</a:t>
            </a:r>
            <a:endParaRPr lang="ru-RU" sz="16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8596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440668"/>
            <a:ext cx="3192353" cy="2394265"/>
          </a:xfrm>
          <a:prstGeom prst="rect">
            <a:avLst/>
          </a:prstGeom>
          <a:ln w="38100">
            <a:solidFill>
              <a:schemeClr val="accent5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28" y="404664"/>
            <a:ext cx="3500084" cy="2491559"/>
          </a:xfrm>
          <a:prstGeom prst="rect">
            <a:avLst/>
          </a:prstGeom>
          <a:ln w="38100">
            <a:solidFill>
              <a:schemeClr val="accent5"/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6051" y="3792628"/>
            <a:ext cx="3499594" cy="2624696"/>
          </a:xfrm>
          <a:prstGeom prst="rect">
            <a:avLst/>
          </a:prstGeom>
          <a:ln w="38100">
            <a:solidFill>
              <a:schemeClr val="accent5"/>
            </a:solidFill>
          </a:ln>
        </p:spPr>
      </p:pic>
      <p:pic>
        <p:nvPicPr>
          <p:cNvPr id="13" name="Picture 2" descr="C:\Users\Ольга Васильевна\Pictures\Адыгея, детский сад\100OLYMP\P908031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828" y="3762140"/>
            <a:ext cx="3540243" cy="2655184"/>
          </a:xfrm>
          <a:prstGeom prst="rect">
            <a:avLst/>
          </a:prstGeom>
          <a:noFill/>
          <a:ln w="38100">
            <a:solidFill>
              <a:schemeClr val="accent5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1439882"/>
            <a:ext cx="3096343" cy="2322257"/>
          </a:xfrm>
          <a:prstGeom prst="rect">
            <a:avLst/>
          </a:prstGeom>
          <a:ln w="38100">
            <a:solidFill>
              <a:schemeClr val="accent5"/>
            </a:solidFill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4" name="TextBox 3"/>
          <p:cNvSpPr txBox="1"/>
          <p:nvPr/>
        </p:nvSpPr>
        <p:spPr>
          <a:xfrm>
            <a:off x="256674" y="2901141"/>
            <a:ext cx="24431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7030A0"/>
                </a:solidFill>
                <a:latin typeface="Constantia" panose="02030602050306030303" pitchFamily="18" charset="0"/>
              </a:rPr>
              <a:t>Пазлы</a:t>
            </a:r>
            <a:r>
              <a:rPr lang="ru-RU" sz="2400" b="1" dirty="0" smtClean="0">
                <a:latin typeface="Constantia" panose="02030602050306030303" pitchFamily="18" charset="0"/>
              </a:rPr>
              <a:t> </a:t>
            </a:r>
            <a:endParaRPr lang="ru-RU" sz="2400" b="1" dirty="0">
              <a:latin typeface="Constantia" panose="02030602050306030303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516216" y="2901141"/>
            <a:ext cx="21842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400" b="1" dirty="0" smtClean="0">
                <a:solidFill>
                  <a:srgbClr val="7030A0"/>
                </a:solidFill>
                <a:latin typeface="Constantia" panose="02030602050306030303" pitchFamily="18" charset="0"/>
              </a:rPr>
              <a:t>Вкладыши </a:t>
            </a:r>
            <a:endParaRPr lang="ru-RU" sz="2400" b="1" dirty="0">
              <a:solidFill>
                <a:srgbClr val="7030A0"/>
              </a:solidFill>
              <a:latin typeface="Constantia" panose="02030602050306030303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95736" y="6417323"/>
            <a:ext cx="49085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7030A0"/>
                </a:solidFill>
                <a:latin typeface="Constantia" panose="02030602050306030303" pitchFamily="18" charset="0"/>
              </a:rPr>
              <a:t>Настольно-печатные игры</a:t>
            </a:r>
            <a:endParaRPr lang="ru-RU" sz="2400" b="1" dirty="0">
              <a:solidFill>
                <a:srgbClr val="7030A0"/>
              </a:solidFill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4653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836712"/>
            <a:ext cx="4080454" cy="3060340"/>
          </a:xfrm>
          <a:prstGeom prst="rect">
            <a:avLst/>
          </a:prstGeom>
          <a:ln w="38100">
            <a:solidFill>
              <a:schemeClr val="bg2">
                <a:lumMod val="50000"/>
              </a:schemeClr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910" y="872716"/>
            <a:ext cx="4032448" cy="3024336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233900"/>
            <a:ext cx="2623209" cy="1967407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4945" y="4233901"/>
            <a:ext cx="2623210" cy="1967408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5253" y="4233901"/>
            <a:ext cx="2623210" cy="1967408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1462578" y="-22758"/>
            <a:ext cx="60268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6"/>
                </a:solidFill>
                <a:latin typeface="Constantia" panose="02030602050306030303" pitchFamily="18" charset="0"/>
              </a:rPr>
              <a:t>Познавательно-исследовательская деятельность со снегом</a:t>
            </a:r>
            <a:endParaRPr lang="ru-RU" sz="2400" b="1" dirty="0">
              <a:solidFill>
                <a:schemeClr val="accent6"/>
              </a:solidFill>
              <a:latin typeface="Constantia" panose="02030602050306030303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0613" y="2515453"/>
            <a:ext cx="2211126" cy="1658345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1977389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671" y="1227729"/>
            <a:ext cx="3183377" cy="2387533"/>
          </a:xfrm>
          <a:prstGeom prst="rect">
            <a:avLst/>
          </a:prstGeom>
          <a:ln w="38100">
            <a:solidFill>
              <a:srgbClr val="7030A0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0819" y="844531"/>
            <a:ext cx="3183377" cy="2387533"/>
          </a:xfrm>
          <a:prstGeom prst="rect">
            <a:avLst/>
          </a:prstGeom>
          <a:ln w="38100">
            <a:solidFill>
              <a:srgbClr val="7030A0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2038297"/>
            <a:ext cx="2928326" cy="2196245"/>
          </a:xfrm>
          <a:prstGeom prst="rect">
            <a:avLst/>
          </a:prstGeom>
          <a:ln w="38100">
            <a:solidFill>
              <a:srgbClr val="7030A0"/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3920845"/>
            <a:ext cx="3672408" cy="2754306"/>
          </a:xfrm>
          <a:prstGeom prst="rect">
            <a:avLst/>
          </a:prstGeom>
          <a:ln w="38100">
            <a:solidFill>
              <a:srgbClr val="7030A0"/>
            </a:solidFill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2507" y="4509120"/>
            <a:ext cx="2888041" cy="2166031"/>
          </a:xfrm>
          <a:prstGeom prst="rect">
            <a:avLst/>
          </a:prstGeom>
          <a:ln w="38100">
            <a:solidFill>
              <a:srgbClr val="7030A0"/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1246354" y="0"/>
            <a:ext cx="65989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66"/>
                </a:solidFill>
                <a:latin typeface="Constantia" panose="02030602050306030303" pitchFamily="18" charset="0"/>
              </a:rPr>
              <a:t>Познавательно-исследовательская деятельность с песком, водой</a:t>
            </a:r>
            <a:r>
              <a:rPr lang="ru-RU" sz="2400" b="1" dirty="0" smtClean="0">
                <a:solidFill>
                  <a:srgbClr val="FF0066"/>
                </a:solidFill>
              </a:rPr>
              <a:t> </a:t>
            </a:r>
            <a:endParaRPr lang="ru-RU" sz="2400" b="1" dirty="0">
              <a:solidFill>
                <a:srgbClr val="FF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5515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32656"/>
            <a:ext cx="4968552" cy="3726414"/>
          </a:xfrm>
          <a:prstGeom prst="rect">
            <a:avLst/>
          </a:prstGeom>
          <a:ln w="38100">
            <a:solidFill>
              <a:schemeClr val="bg2">
                <a:lumMod val="50000"/>
              </a:schemeClr>
            </a:solidFill>
          </a:ln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3273523"/>
            <a:ext cx="5112568" cy="3195355"/>
          </a:xfrm>
          <a:prstGeom prst="rect">
            <a:avLst/>
          </a:prstGeom>
          <a:ln w="38100">
            <a:solidFill>
              <a:schemeClr val="bg2">
                <a:lumMod val="50000"/>
              </a:schemeClr>
            </a:solidFill>
          </a:ln>
        </p:spPr>
      </p:pic>
      <p:sp>
        <p:nvSpPr>
          <p:cNvPr id="2" name="Прямоугольник 1"/>
          <p:cNvSpPr/>
          <p:nvPr/>
        </p:nvSpPr>
        <p:spPr>
          <a:xfrm>
            <a:off x="5580112" y="476672"/>
            <a:ext cx="362830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chemeClr val="bg2">
                    <a:lumMod val="50000"/>
                  </a:schemeClr>
                </a:solidFill>
                <a:latin typeface="Constantia" panose="02030602050306030303" pitchFamily="18" charset="0"/>
              </a:rPr>
              <a:t>Игры в сухом бассейне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0195" y="6021288"/>
            <a:ext cx="31683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400" b="1" dirty="0">
                <a:solidFill>
                  <a:srgbClr val="7030A0"/>
                </a:solidFill>
                <a:latin typeface="Constantia" panose="02030602050306030303" pitchFamily="18" charset="0"/>
              </a:rPr>
              <a:t>Игры с водой</a:t>
            </a:r>
          </a:p>
        </p:txBody>
      </p:sp>
    </p:spTree>
    <p:extLst>
      <p:ext uri="{BB962C8B-B14F-4D97-AF65-F5344CB8AC3E}">
        <p14:creationId xmlns:p14="http://schemas.microsoft.com/office/powerpoint/2010/main" val="3319829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1162" y="764704"/>
            <a:ext cx="3842027" cy="2881521"/>
          </a:xfrm>
          <a:prstGeom prst="rect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3841943"/>
            <a:ext cx="3806721" cy="2855041"/>
          </a:xfrm>
          <a:prstGeom prst="rect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841943"/>
            <a:ext cx="3816424" cy="2862318"/>
          </a:xfrm>
          <a:prstGeom prst="rect">
            <a:avLst/>
          </a:prstGeom>
          <a:ln w="38100">
            <a:solidFill>
              <a:schemeClr val="accent3"/>
            </a:solidFill>
          </a:ln>
        </p:spPr>
      </p:pic>
      <p:sp>
        <p:nvSpPr>
          <p:cNvPr id="2" name="TextBox 1"/>
          <p:cNvSpPr txBox="1"/>
          <p:nvPr/>
        </p:nvSpPr>
        <p:spPr>
          <a:xfrm>
            <a:off x="1979712" y="159804"/>
            <a:ext cx="55446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  <a:latin typeface="Constantia" panose="02030602050306030303" pitchFamily="18" charset="0"/>
              </a:rPr>
              <a:t>Пальчиковые и подвижные игры</a:t>
            </a:r>
            <a:endParaRPr lang="ru-RU" sz="2400" b="1" dirty="0">
              <a:solidFill>
                <a:schemeClr val="accent6">
                  <a:lumMod val="75000"/>
                </a:schemeClr>
              </a:solidFill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1619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734033"/>
            <a:ext cx="3113091" cy="2478943"/>
          </a:xfrm>
          <a:prstGeom prst="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48" y="4059070"/>
            <a:ext cx="3242271" cy="2431704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0045" y="4042339"/>
            <a:ext cx="3264363" cy="2448272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19" y="665201"/>
            <a:ext cx="2072849" cy="2763799"/>
          </a:xfrm>
          <a:prstGeom prst="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1558" y="665201"/>
            <a:ext cx="2072850" cy="2763800"/>
          </a:xfrm>
          <a:prstGeom prst="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2024089" y="79956"/>
            <a:ext cx="53562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66"/>
                </a:solidFill>
                <a:latin typeface="Constantia" panose="02030602050306030303" pitchFamily="18" charset="0"/>
              </a:rPr>
              <a:t>Игры с элементами соревнований</a:t>
            </a:r>
            <a:endParaRPr lang="ru-RU" sz="2400" b="1" dirty="0">
              <a:solidFill>
                <a:srgbClr val="FF0066"/>
              </a:solidFill>
              <a:latin typeface="Constantia" panose="02030602050306030303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869866" y="3466421"/>
            <a:ext cx="38404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66"/>
                </a:solidFill>
                <a:latin typeface="Constantia" panose="02030602050306030303" pitchFamily="18" charset="0"/>
              </a:rPr>
              <a:t>Игры на прогулке</a:t>
            </a:r>
            <a:endParaRPr lang="ru-RU" sz="2400" b="1" dirty="0">
              <a:solidFill>
                <a:srgbClr val="FF0066"/>
              </a:solidFill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3250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775" y="550111"/>
            <a:ext cx="2880320" cy="2160240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5957" y="836640"/>
            <a:ext cx="2319283" cy="2276134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4077072"/>
            <a:ext cx="3456384" cy="2592288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125" y="520485"/>
            <a:ext cx="3456385" cy="2592289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480496"/>
            <a:ext cx="2880320" cy="2160240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8660" y="2852937"/>
            <a:ext cx="3717067" cy="2787800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1339263" y="-75313"/>
            <a:ext cx="66967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  <a:latin typeface="Constantia" panose="02030602050306030303" pitchFamily="18" charset="0"/>
              </a:rPr>
              <a:t>Конструктивно-модельная деятельность</a:t>
            </a:r>
            <a:r>
              <a:rPr lang="ru-RU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endParaRPr lang="ru-RU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6388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Горизонтальный свиток 1"/>
          <p:cNvSpPr/>
          <p:nvPr/>
        </p:nvSpPr>
        <p:spPr>
          <a:xfrm>
            <a:off x="1576191" y="1916832"/>
            <a:ext cx="5688632" cy="1481721"/>
          </a:xfrm>
          <a:prstGeom prst="horizontalScroll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nstantia" panose="02030602050306030303" pitchFamily="18" charset="0"/>
              </a:rPr>
              <a:t>Спасибо </a:t>
            </a:r>
          </a:p>
          <a:p>
            <a:pPr algn="ctr"/>
            <a:r>
              <a:rPr lang="ru-RU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nstantia" panose="02030602050306030303" pitchFamily="18" charset="0"/>
              </a:rPr>
              <a:t>за внимание!</a:t>
            </a:r>
            <a:endParaRPr lang="ru-RU" sz="4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onstantia" panose="02030602050306030303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55776" y="5092570"/>
            <a:ext cx="4248472" cy="40011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FF0066"/>
                </a:solidFill>
                <a:latin typeface="Constantia" panose="02030602050306030303" pitchFamily="18" charset="0"/>
              </a:rPr>
              <a:t>Пешкова Ольга Васильевна</a:t>
            </a:r>
            <a:endParaRPr lang="ru-RU" sz="2000" b="1" dirty="0">
              <a:solidFill>
                <a:srgbClr val="FF0066"/>
              </a:solidFill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7446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7544" y="260648"/>
            <a:ext cx="8424936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Требования к результатам освоения </a:t>
            </a: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ООП</a:t>
            </a:r>
          </a:p>
          <a:p>
            <a:pPr algn="ctr"/>
            <a:endParaRPr lang="ru-RU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ребёнок проявляет инициативность и самостоятельность в разных видах деятельности – игре, общении, конструировании и др. Способен выбирать себе род занятий, участников совместной деятельности</a:t>
            </a:r>
            <a:r>
              <a:rPr lang="ru-RU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обнаруживает способность к воплощению разнообразных </a:t>
            </a:r>
            <a:r>
              <a:rPr lang="ru-RU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замыслов</a:t>
            </a:r>
          </a:p>
          <a:p>
            <a:pPr algn="just"/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Целевые ориентиры </a:t>
            </a: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</a:t>
            </a: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социальные и психологические характеристики возможных достижений ребёнка на этапе завершения уровня ДО</a:t>
            </a:r>
            <a:r>
              <a:rPr lang="ru-RU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● ребёнок уверен в своих силах, открыт внешнему миру, положительно относится к себе и к другим, обладает чувством собственного </a:t>
            </a:r>
            <a:r>
              <a:rPr lang="ru-RU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достоинства. Активно </a:t>
            </a:r>
            <a:r>
              <a:rPr lang="ru-RU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взаимодействует со сверстниками и </a:t>
            </a:r>
            <a:r>
              <a:rPr lang="ru-RU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взрослыми, </a:t>
            </a:r>
            <a:r>
              <a:rPr lang="ru-RU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участвует в совместных играх. Способен договариваться, учитывать интересы и чувства других, сопереживать неудачам и радоваться успехам других, стараться разрешать конфликты; </a:t>
            </a:r>
            <a:endParaRPr lang="ru-RU" b="1" dirty="0" smtClean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● </a:t>
            </a:r>
            <a:r>
              <a:rPr lang="ru-RU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ребёнок обладает развитым воображением , которое реализуется в разных видах деятельности. Способность ребёнка к фантазии, творчеству интенсивно развивается и проявляется в игре. Ребёнок владеет разными формами и видами </a:t>
            </a:r>
            <a:r>
              <a:rPr lang="ru-RU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игры. </a:t>
            </a:r>
            <a:r>
              <a:rPr lang="ru-RU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Умеет подчиняться разным правилам и социальным </a:t>
            </a:r>
            <a:r>
              <a:rPr lang="ru-RU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нормам, </a:t>
            </a:r>
            <a:r>
              <a:rPr lang="ru-RU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различать условную и реальную ситуации, в том числе игровую и учебную</a:t>
            </a:r>
          </a:p>
        </p:txBody>
      </p:sp>
    </p:spTree>
    <p:extLst>
      <p:ext uri="{BB962C8B-B14F-4D97-AF65-F5344CB8AC3E}">
        <p14:creationId xmlns:p14="http://schemas.microsoft.com/office/powerpoint/2010/main" val="1526017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096" y="503638"/>
            <a:ext cx="3994903" cy="2996177"/>
          </a:xfrm>
          <a:prstGeom prst="rect">
            <a:avLst/>
          </a:prstGeom>
          <a:ln w="38100">
            <a:solidFill>
              <a:schemeClr val="accent6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5702" y="520536"/>
            <a:ext cx="2952329" cy="3450801"/>
          </a:xfrm>
          <a:prstGeom prst="rect">
            <a:avLst/>
          </a:prstGeom>
          <a:ln w="38100">
            <a:solidFill>
              <a:schemeClr val="accent6"/>
            </a:solidFill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130" y="3965693"/>
            <a:ext cx="3490836" cy="2632331"/>
          </a:xfrm>
          <a:prstGeom prst="rect">
            <a:avLst/>
          </a:prstGeom>
          <a:noFill/>
          <a:ln w="38100">
            <a:solidFill>
              <a:schemeClr val="accent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8455" y="4293096"/>
            <a:ext cx="3054372" cy="2304928"/>
          </a:xfrm>
          <a:prstGeom prst="rect">
            <a:avLst/>
          </a:prstGeom>
          <a:noFill/>
          <a:ln w="38100">
            <a:solidFill>
              <a:schemeClr val="accent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195735" y="6364251"/>
            <a:ext cx="5472609" cy="46166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  <a:latin typeface="Constantia" panose="02030602050306030303" pitchFamily="18" charset="0"/>
              </a:rPr>
              <a:t>Будущие парикмахеры и доктора</a:t>
            </a:r>
            <a:endParaRPr lang="ru-RU" sz="2400" b="1" dirty="0">
              <a:solidFill>
                <a:schemeClr val="accent6">
                  <a:lumMod val="75000"/>
                </a:schemeClr>
              </a:solidFill>
              <a:latin typeface="Constantia" panose="02030602050306030303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746467" y="0"/>
            <a:ext cx="4320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Constantia" panose="02030602050306030303" pitchFamily="18" charset="0"/>
              </a:rPr>
              <a:t>Сюжетно-ролевые игры</a:t>
            </a:r>
            <a:endParaRPr lang="ru-RU" sz="2400" b="1" dirty="0">
              <a:solidFill>
                <a:schemeClr val="accent1">
                  <a:lumMod val="75000"/>
                </a:schemeClr>
              </a:solidFill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0176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578" y="692696"/>
            <a:ext cx="3360373" cy="2520280"/>
          </a:xfrm>
          <a:prstGeom prst="rect">
            <a:avLst/>
          </a:prstGeom>
          <a:ln w="38100">
            <a:solidFill>
              <a:schemeClr val="bg2">
                <a:lumMod val="50000"/>
              </a:schemeClr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9428" y="707993"/>
            <a:ext cx="2448272" cy="3264363"/>
          </a:xfrm>
          <a:prstGeom prst="rect">
            <a:avLst/>
          </a:prstGeom>
          <a:ln w="38100">
            <a:solidFill>
              <a:schemeClr val="bg2">
                <a:lumMod val="50000"/>
              </a:schemeClr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540" y="3645024"/>
            <a:ext cx="3696411" cy="2772308"/>
          </a:xfrm>
          <a:prstGeom prst="rect">
            <a:avLst/>
          </a:prstGeom>
          <a:ln w="38100">
            <a:solidFill>
              <a:schemeClr val="bg2">
                <a:lumMod val="50000"/>
              </a:schemeClr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4221088"/>
            <a:ext cx="3168352" cy="2376264"/>
          </a:xfrm>
          <a:prstGeom prst="rect">
            <a:avLst/>
          </a:prstGeom>
          <a:ln w="38100">
            <a:solidFill>
              <a:schemeClr val="bg2">
                <a:lumMod val="50000"/>
              </a:schemeClr>
            </a:solidFill>
          </a:ln>
        </p:spPr>
      </p:pic>
      <p:sp>
        <p:nvSpPr>
          <p:cNvPr id="6" name="Прямоугольник 5"/>
          <p:cNvSpPr/>
          <p:nvPr/>
        </p:nvSpPr>
        <p:spPr>
          <a:xfrm>
            <a:off x="3598165" y="60303"/>
            <a:ext cx="22023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Constantia" panose="02030602050306030303" pitchFamily="18" charset="0"/>
              </a:rPr>
              <a:t>Готовим обед</a:t>
            </a:r>
          </a:p>
        </p:txBody>
      </p:sp>
    </p:spTree>
    <p:extLst>
      <p:ext uri="{BB962C8B-B14F-4D97-AF65-F5344CB8AC3E}">
        <p14:creationId xmlns:p14="http://schemas.microsoft.com/office/powerpoint/2010/main" val="3820378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569" y="869218"/>
            <a:ext cx="3360373" cy="2520280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9577" y="869200"/>
            <a:ext cx="3360373" cy="2520280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645024"/>
            <a:ext cx="3840427" cy="2880321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8625" y="3628636"/>
            <a:ext cx="3862278" cy="2896709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sp>
        <p:nvSpPr>
          <p:cNvPr id="7" name="Прямоугольник 6"/>
          <p:cNvSpPr/>
          <p:nvPr/>
        </p:nvSpPr>
        <p:spPr>
          <a:xfrm>
            <a:off x="3989418" y="260648"/>
            <a:ext cx="117660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>
                <a:solidFill>
                  <a:srgbClr val="FF0000"/>
                </a:solidFill>
                <a:latin typeface="Constantia" panose="02030602050306030303" pitchFamily="18" charset="0"/>
              </a:rPr>
              <a:t>Семья</a:t>
            </a:r>
            <a:r>
              <a:rPr lang="ru-RU" sz="2400" b="1" dirty="0">
                <a:latin typeface="Constantia" panose="02030602050306030303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17504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525" y="644915"/>
            <a:ext cx="2250250" cy="3000333"/>
          </a:xfrm>
          <a:prstGeom prst="rect">
            <a:avLst/>
          </a:prstGeom>
          <a:ln w="38100">
            <a:solidFill>
              <a:srgbClr val="FFFF00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620688"/>
            <a:ext cx="3356038" cy="2517028"/>
          </a:xfrm>
          <a:prstGeom prst="rect">
            <a:avLst/>
          </a:prstGeom>
          <a:ln w="38100">
            <a:solidFill>
              <a:srgbClr val="FFFF00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525" y="4005064"/>
            <a:ext cx="3168352" cy="2376264"/>
          </a:xfrm>
          <a:prstGeom prst="rect">
            <a:avLst/>
          </a:prstGeom>
          <a:ln w="38100">
            <a:solidFill>
              <a:srgbClr val="FFFF00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6210" y="3621020"/>
            <a:ext cx="2173932" cy="2898576"/>
          </a:xfrm>
          <a:prstGeom prst="rect">
            <a:avLst/>
          </a:prstGeom>
          <a:ln w="38100">
            <a:solidFill>
              <a:srgbClr val="FFFF00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7965" y="3621020"/>
            <a:ext cx="2173932" cy="2898576"/>
          </a:xfrm>
          <a:prstGeom prst="rect">
            <a:avLst/>
          </a:prstGeom>
          <a:ln w="38100">
            <a:solidFill>
              <a:srgbClr val="FFFF00"/>
            </a:solidFill>
          </a:ln>
        </p:spPr>
      </p:pic>
      <p:sp>
        <p:nvSpPr>
          <p:cNvPr id="7" name="Прямоугольник 6"/>
          <p:cNvSpPr/>
          <p:nvPr/>
        </p:nvSpPr>
        <p:spPr>
          <a:xfrm>
            <a:off x="2190568" y="24353"/>
            <a:ext cx="4491499" cy="461665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FF0000"/>
                </a:solidFill>
                <a:latin typeface="Constantia" panose="02030602050306030303" pitchFamily="18" charset="0"/>
              </a:rPr>
              <a:t>МЧС </a:t>
            </a:r>
            <a:r>
              <a:rPr lang="ru-RU" sz="2400" b="1" dirty="0" smtClean="0">
                <a:solidFill>
                  <a:srgbClr val="FF0000"/>
                </a:solidFill>
                <a:latin typeface="Constantia" panose="02030602050306030303" pitchFamily="18" charset="0"/>
              </a:rPr>
              <a:t> России</a:t>
            </a:r>
            <a:r>
              <a:rPr lang="ru-RU" sz="2400" b="1" dirty="0">
                <a:solidFill>
                  <a:srgbClr val="FF0000"/>
                </a:solidFill>
                <a:latin typeface="Constantia" panose="02030602050306030303" pitchFamily="18" charset="0"/>
              </a:rPr>
              <a:t> </a:t>
            </a:r>
            <a:r>
              <a:rPr lang="ru-RU" sz="2400" b="1" dirty="0" smtClean="0">
                <a:solidFill>
                  <a:srgbClr val="FF0000"/>
                </a:solidFill>
                <a:latin typeface="Constantia" panose="02030602050306030303" pitchFamily="18" charset="0"/>
              </a:rPr>
              <a:t>и полиция</a:t>
            </a:r>
            <a:endParaRPr lang="ru-RU" sz="2400" b="1" dirty="0">
              <a:solidFill>
                <a:srgbClr val="FF0000"/>
              </a:solidFill>
              <a:latin typeface="Constantia" panose="02030602050306030303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3277" y="654569"/>
            <a:ext cx="1942346" cy="2589795"/>
          </a:xfrm>
          <a:prstGeom prst="rect">
            <a:avLst/>
          </a:prstGeom>
          <a:ln w="38100">
            <a:solidFill>
              <a:srgbClr val="FFFF00"/>
            </a:solidFill>
          </a:ln>
        </p:spPr>
      </p:pic>
    </p:spTree>
    <p:extLst>
      <p:ext uri="{BB962C8B-B14F-4D97-AF65-F5344CB8AC3E}">
        <p14:creationId xmlns:p14="http://schemas.microsoft.com/office/powerpoint/2010/main" val="3182949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764704"/>
            <a:ext cx="3600400" cy="2700300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0217" y="728700"/>
            <a:ext cx="3648405" cy="2736304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3675831"/>
            <a:ext cx="3597169" cy="2697877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3719454"/>
            <a:ext cx="2829606" cy="2610633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1259632" y="64016"/>
            <a:ext cx="63367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0070C0"/>
                </a:solidFill>
                <a:latin typeface="Constantia" panose="02030602050306030303" pitchFamily="18" charset="0"/>
              </a:rPr>
              <a:t>Изучаем правила дорожного движения</a:t>
            </a:r>
          </a:p>
        </p:txBody>
      </p:sp>
    </p:spTree>
    <p:extLst>
      <p:ext uri="{BB962C8B-B14F-4D97-AF65-F5344CB8AC3E}">
        <p14:creationId xmlns:p14="http://schemas.microsoft.com/office/powerpoint/2010/main" val="4284797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081" y="980728"/>
            <a:ext cx="2675111" cy="2006334"/>
          </a:xfrm>
          <a:prstGeom prst="rect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949206"/>
            <a:ext cx="2717141" cy="2037856"/>
          </a:xfrm>
          <a:prstGeom prst="rect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2243424" y="260648"/>
            <a:ext cx="39847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Constantia" panose="02030602050306030303" pitchFamily="18" charset="0"/>
              </a:rPr>
              <a:t>Игры с игрушками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981117"/>
            <a:ext cx="2656000" cy="1990647"/>
          </a:xfrm>
          <a:prstGeom prst="rect">
            <a:avLst/>
          </a:prstGeom>
          <a:noFill/>
          <a:ln w="38100">
            <a:solidFill>
              <a:schemeClr val="accent3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179" y="3717032"/>
            <a:ext cx="3120347" cy="2340260"/>
          </a:xfrm>
          <a:prstGeom prst="rect">
            <a:avLst/>
          </a:prstGeom>
          <a:ln w="38100">
            <a:solidFill>
              <a:schemeClr val="accent6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2776" y="3413631"/>
            <a:ext cx="3045797" cy="2284348"/>
          </a:xfrm>
          <a:prstGeom prst="rect">
            <a:avLst/>
          </a:prstGeom>
          <a:ln w="38100">
            <a:solidFill>
              <a:schemeClr val="accent6"/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4211443"/>
            <a:ext cx="2880320" cy="2160240"/>
          </a:xfrm>
          <a:prstGeom prst="rect">
            <a:avLst/>
          </a:prstGeom>
          <a:ln w="38100">
            <a:solidFill>
              <a:schemeClr val="accent6"/>
            </a:solidFill>
          </a:ln>
        </p:spPr>
      </p:pic>
    </p:spTree>
    <p:extLst>
      <p:ext uri="{BB962C8B-B14F-4D97-AF65-F5344CB8AC3E}">
        <p14:creationId xmlns:p14="http://schemas.microsoft.com/office/powerpoint/2010/main" val="4065542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1457</TotalTime>
  <Words>372</Words>
  <Application>Microsoft Office PowerPoint</Application>
  <PresentationFormat>Экран (4:3)</PresentationFormat>
  <Paragraphs>57</Paragraphs>
  <Slides>27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Воздушный поток</vt:lpstr>
      <vt:lpstr>Развитие игровой деятельности дошкольников в рамках требований ФГОС ДО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Развитие игровой деятельности дошкольников в рамках требований ФГОС ДО</dc:title>
  <dc:creator>Ольга Васильевна</dc:creator>
  <cp:lastModifiedBy>РБТ</cp:lastModifiedBy>
  <cp:revision>100</cp:revision>
  <dcterms:created xsi:type="dcterms:W3CDTF">2014-10-14T14:04:20Z</dcterms:created>
  <dcterms:modified xsi:type="dcterms:W3CDTF">2017-11-30T14:16:07Z</dcterms:modified>
</cp:coreProperties>
</file>